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0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9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6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5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16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4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2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6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8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7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3F44B-411E-4524-B81B-F8F44E6D3CC3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9DA3-5417-4331-A3F9-57DC5E899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t="10834" r="34453" b="3334"/>
          <a:stretch/>
        </p:blipFill>
        <p:spPr bwMode="auto">
          <a:xfrm>
            <a:off x="0" y="-21729"/>
            <a:ext cx="9144000" cy="688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764704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Министерство сельского хозяйства РК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Национальный аграрный научно-образовательный центр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Казахский НИИ земледелия и растениеводства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 </a:t>
            </a:r>
            <a:endParaRPr lang="ru-RU" sz="2400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</a:rPr>
              <a:t> </a:t>
            </a:r>
            <a:r>
              <a:rPr lang="kk-KZ" sz="2800" b="1" dirty="0">
                <a:solidFill>
                  <a:srgbClr val="FFFF00"/>
                </a:solidFill>
              </a:rPr>
              <a:t>ПОЛОЖЕНИЕ О ГЕНЕТИЧЕСКОМ БАНКЕ </a:t>
            </a:r>
            <a:r>
              <a:rPr lang="ru-RU" sz="2800" b="1" dirty="0">
                <a:solidFill>
                  <a:srgbClr val="FFFF00"/>
                </a:solidFill>
              </a:rPr>
              <a:t>СЕЛЬСКОХОЗЯЙСТВЕННЫХ РАСТЕНИЙ 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РЕСПУБЛИКИ КАЗАХСТАН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РЕГИСТРАЦИЯ И ИНФОРМАЦИОННОЕ ОБЕСПЕЧЕНИЕ ОБРАЗЦОВ КОЛЛЕКЦИЙ НАЦГЕНБАНКА</a:t>
            </a:r>
          </a:p>
          <a:p>
            <a:r>
              <a:rPr lang="ru-RU" b="1" i="1" dirty="0"/>
              <a:t> </a:t>
            </a:r>
          </a:p>
          <a:p>
            <a:pPr marL="0" lvl="1" algn="just"/>
            <a:r>
              <a:rPr lang="ru-RU" sz="2200" dirty="0"/>
              <a:t>Все образцы коллекций </a:t>
            </a:r>
            <a:r>
              <a:rPr lang="ru-RU" sz="2200" dirty="0" err="1"/>
              <a:t>Генбанка</a:t>
            </a:r>
            <a:r>
              <a:rPr lang="ru-RU" sz="2200" dirty="0"/>
              <a:t> РК документируются в соответствии с международными стандартами работы с генетическими ресурсами растений. Информация об образце сохраняется в виде баз данных и подразделяется на следующие категории:</a:t>
            </a:r>
          </a:p>
          <a:p>
            <a:pPr algn="just"/>
            <a:r>
              <a:rPr lang="ru-RU" sz="2000" i="1" dirty="0"/>
              <a:t>•</a:t>
            </a:r>
            <a:r>
              <a:rPr lang="ru-RU" sz="2000" b="1" i="1" dirty="0"/>
              <a:t>паспортные данные</a:t>
            </a:r>
            <a:r>
              <a:rPr lang="ru-RU" sz="2000" b="1" dirty="0"/>
              <a:t> </a:t>
            </a:r>
            <a:r>
              <a:rPr lang="ru-RU" sz="2000" dirty="0"/>
              <a:t>- базовая информация, включающая основные исходные сведения об образце;</a:t>
            </a:r>
          </a:p>
          <a:p>
            <a:pPr algn="just"/>
            <a:r>
              <a:rPr lang="ru-RU" sz="2000" i="1" dirty="0"/>
              <a:t>•</a:t>
            </a:r>
            <a:r>
              <a:rPr lang="ru-RU" sz="2000" b="1" i="1" dirty="0"/>
              <a:t>описательные данные</a:t>
            </a:r>
            <a:r>
              <a:rPr lang="ru-RU" sz="2000" b="1" dirty="0"/>
              <a:t> </a:t>
            </a:r>
            <a:r>
              <a:rPr lang="ru-RU" sz="2000" dirty="0"/>
              <a:t>— информация, об основных простых наследуемых характеристиках, проявление которых не зависит от условий внешней среды;</a:t>
            </a:r>
          </a:p>
          <a:p>
            <a:pPr algn="just"/>
            <a:r>
              <a:rPr lang="ru-RU" sz="2000" i="1" dirty="0"/>
              <a:t>•</a:t>
            </a:r>
            <a:r>
              <a:rPr lang="ru-RU" sz="2000" b="1" i="1" dirty="0"/>
              <a:t>оценочные данные </a:t>
            </a:r>
            <a:r>
              <a:rPr lang="ru-RU" sz="2000" i="1" dirty="0"/>
              <a:t>-</a:t>
            </a:r>
            <a:r>
              <a:rPr lang="ru-RU" sz="2000" dirty="0"/>
              <a:t> информация, включающая результаты всесторонней оценки сложных количественных признаков образца.</a:t>
            </a:r>
          </a:p>
          <a:p>
            <a:pPr algn="just"/>
            <a:r>
              <a:rPr lang="ru-RU" sz="2000" i="1" dirty="0"/>
              <a:t>•</a:t>
            </a:r>
            <a:r>
              <a:rPr lang="ru-RU" sz="2000" b="1" i="1" dirty="0"/>
              <a:t>местные традиционные знания </a:t>
            </a:r>
            <a:r>
              <a:rPr lang="ru-RU" sz="2000" i="1" dirty="0"/>
              <a:t>—</a:t>
            </a:r>
            <a:r>
              <a:rPr lang="ru-RU" sz="2000" dirty="0"/>
              <a:t> информация о растительных ресурсах, полученная у местного населения и из других доступных источников.</a:t>
            </a:r>
          </a:p>
          <a:p>
            <a:pPr marL="0" lvl="1" algn="just"/>
            <a:r>
              <a:rPr lang="ru-RU" sz="2000" dirty="0"/>
              <a:t>Доступ пользователей к информации об образцах коллекций </a:t>
            </a:r>
            <a:r>
              <a:rPr lang="ru-RU" sz="2000" dirty="0" err="1"/>
              <a:t>Генбанка</a:t>
            </a:r>
            <a:r>
              <a:rPr lang="ru-RU" sz="2000" dirty="0"/>
              <a:t> регулируется законодательством Республики Казахстан, международными правовыми нормами об охране интеллектуальной собственности или специальными Положениями о доступе к информации и информационному обеспечению генетических ресурсов растений.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9727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60" y="10482"/>
            <a:ext cx="8640960" cy="466190"/>
          </a:xfrm>
        </p:spPr>
        <p:txBody>
          <a:bodyPr>
            <a:noAutofit/>
          </a:bodyPr>
          <a:lstStyle/>
          <a:p>
            <a:r>
              <a:rPr lang="ru-RU" sz="2000" b="1" dirty="0"/>
              <a:t>ПРАВОВОЙ СТАТУС КОЛЛЕКЦИЙ ГЕНБАНКА РК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8" y="404664"/>
            <a:ext cx="9036496" cy="3312368"/>
          </a:xfrm>
        </p:spPr>
        <p:txBody>
          <a:bodyPr>
            <a:noAutofit/>
          </a:bodyPr>
          <a:lstStyle/>
          <a:p>
            <a:pPr marL="0" lvl="1" indent="-514350" algn="just">
              <a:buFont typeface="+mj-lt"/>
              <a:buAutoNum type="arabicPeriod"/>
            </a:pPr>
            <a:r>
              <a:rPr lang="ru-RU" sz="1400" b="1" i="1" dirty="0"/>
              <a:t>Коллекции мировых генетических ресурсов культурных растений </a:t>
            </a:r>
            <a:r>
              <a:rPr lang="ru-RU" sz="1400" b="1" i="1" dirty="0" err="1"/>
              <a:t>Генбанка</a:t>
            </a:r>
            <a:r>
              <a:rPr lang="ru-RU" sz="1400" b="1" i="1" dirty="0"/>
              <a:t> принадлежат РК, являются собственностью государства и общенародным достоянием</a:t>
            </a:r>
            <a:r>
              <a:rPr lang="ru-RU" sz="1400" dirty="0"/>
              <a:t>.</a:t>
            </a:r>
          </a:p>
          <a:p>
            <a:pPr marL="0" lvl="1" indent="-514350" algn="just">
              <a:buFont typeface="+mj-lt"/>
              <a:buAutoNum type="arabicPeriod"/>
            </a:pPr>
            <a:r>
              <a:rPr lang="ru-RU" sz="1400" dirty="0"/>
              <a:t>Право доступа к образцам коллекций </a:t>
            </a:r>
            <a:r>
              <a:rPr lang="ru-RU" sz="1400" dirty="0" err="1"/>
              <a:t>Генбанка</a:t>
            </a:r>
            <a:r>
              <a:rPr lang="ru-RU" sz="1400" dirty="0"/>
              <a:t> определяется на основе законодательства РК, специальными Положениями о доступе к генетическим ресурсам и информации о них, соответствующими международными договорами и конвенциями, подписанными и ратифицированными РК.</a:t>
            </a:r>
          </a:p>
          <a:p>
            <a:pPr marL="0" lvl="1" indent="-514350" algn="just">
              <a:buFont typeface="+mj-lt"/>
              <a:buAutoNum type="arabicPeriod"/>
            </a:pPr>
            <a:r>
              <a:rPr lang="ru-RU" sz="1400" dirty="0"/>
              <a:t>Любая деятельность с образцами коллекций </a:t>
            </a:r>
            <a:r>
              <a:rPr lang="ru-RU" sz="1400" dirty="0" err="1"/>
              <a:t>Генбанка</a:t>
            </a:r>
            <a:r>
              <a:rPr lang="ru-RU" sz="1400" dirty="0"/>
              <a:t> должна гарантировать их сохранность.</a:t>
            </a:r>
          </a:p>
          <a:p>
            <a:pPr marL="0" lvl="1" indent="-514350" algn="just">
              <a:buFont typeface="+mj-lt"/>
              <a:buAutoNum type="arabicPeriod"/>
            </a:pPr>
            <a:r>
              <a:rPr lang="ru-RU" sz="1400" dirty="0"/>
              <a:t>Деятельность с коллекциями и их образцами не должна наносить ущерба окружающей среде и регламентируется настоящим Положением, Руководством работы  с генными банками генетических ресурсов сельскохозяйственных растений, специальными положениями, руководствами и методическими указаниями </a:t>
            </a:r>
            <a:r>
              <a:rPr lang="ru-RU" sz="1400" dirty="0" err="1"/>
              <a:t>Генбанка</a:t>
            </a:r>
            <a:r>
              <a:rPr lang="ru-RU" sz="1400" dirty="0"/>
              <a:t> , законодательством РК, а также осуществляется с учетом правил, не противоречащих Казахстанскому законодательству.</a:t>
            </a:r>
          </a:p>
          <a:p>
            <a:pPr marL="0" lvl="1" indent="-514350" algn="just">
              <a:buFont typeface="+mj-lt"/>
              <a:buAutoNum type="arabicPeriod"/>
            </a:pPr>
            <a:r>
              <a:rPr lang="ru-RU" sz="1400" b="1" i="1" dirty="0"/>
              <a:t>Земли, на которых осуществляется деятельность по сохранению, размножению и изучению образцов коллекций генетических ресурсов культурных растений и их диких родичей, имеют статус особо ценных земель</a:t>
            </a:r>
            <a:r>
              <a:rPr lang="ru-RU" sz="1400" dirty="0"/>
              <a:t>, </a:t>
            </a:r>
            <a:r>
              <a:rPr lang="ru-RU" sz="1400" b="1" i="1" dirty="0"/>
              <a:t>для охраны которых</a:t>
            </a:r>
            <a:r>
              <a:rPr lang="ru-RU" sz="1400" dirty="0"/>
              <a:t> </a:t>
            </a:r>
            <a:r>
              <a:rPr lang="ru-RU" sz="1400" b="1" i="1" dirty="0"/>
              <a:t>устанавливается особый правовой режим согласно статьям об особо ценных землях и особо охраняемых территориях Земельного кодекса РК и Закона РК «Об охране окружающей среды».</a:t>
            </a:r>
            <a:endParaRPr lang="ru-RU" sz="1400" dirty="0"/>
          </a:p>
          <a:p>
            <a:pPr marL="0" lvl="1" indent="-514350" algn="just">
              <a:buFont typeface="+mj-lt"/>
              <a:buAutoNum type="arabicPeriod"/>
            </a:pPr>
            <a:r>
              <a:rPr lang="ru-RU" sz="1400" dirty="0"/>
              <a:t>Общепризнанные принципы и нормы международного права и международные соглашения применяются в соответствии с особенностями национальной правовой системы РК при регулировании отношений в области генетических ресурсов растений.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10279" r="34531" b="4034"/>
          <a:stretch/>
        </p:blipFill>
        <p:spPr bwMode="auto">
          <a:xfrm rot="5400000">
            <a:off x="4325157" y="2163675"/>
            <a:ext cx="461790" cy="889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57" y="4581128"/>
            <a:ext cx="9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ФИНАНСОВОЕ ОБЕСПЕЧЕНИЕ ДЕЯТЕЛЬНОСТИ </a:t>
            </a:r>
            <a:r>
              <a:rPr lang="ru-RU" sz="2000" dirty="0"/>
              <a:t>С </a:t>
            </a:r>
            <a:r>
              <a:rPr lang="ru-RU" sz="2000" b="1" dirty="0"/>
              <a:t>КОЛЛЕКЦИЯМИ ГЕНБАНКА РК</a:t>
            </a:r>
          </a:p>
          <a:p>
            <a:pPr algn="ctr"/>
            <a:endParaRPr lang="ru-RU" sz="800" b="1" dirty="0"/>
          </a:p>
          <a:p>
            <a:r>
              <a:rPr lang="ru-RU" sz="1400" b="1" dirty="0"/>
              <a:t>Все работы, связанные со сбором, размножением и сохранением в живом виде коллекций </a:t>
            </a:r>
            <a:r>
              <a:rPr lang="ru-RU" sz="1400" b="1" dirty="0" err="1"/>
              <a:t>генбанка</a:t>
            </a:r>
            <a:r>
              <a:rPr lang="ru-RU" sz="1400" b="1" dirty="0"/>
              <a:t> в полном объеме должны  обеспечиваться  государственным бюджетным финансированием.</a:t>
            </a:r>
            <a:endParaRPr lang="ru-RU" sz="1400" dirty="0"/>
          </a:p>
          <a:p>
            <a:pPr marL="0" lvl="1" algn="just"/>
            <a:r>
              <a:rPr lang="ru-RU" sz="1400" dirty="0"/>
              <a:t>Дополнительными источниками финансирования могут являться доходы от инновационной деятельности, средства от реализации контрактов и договоров, казахстанских и международных научных г</a:t>
            </a:r>
            <a:r>
              <a:rPr lang="kk-KZ" sz="1400" dirty="0"/>
              <a:t>рантов, </a:t>
            </a:r>
            <a:r>
              <a:rPr lang="ru-RU" sz="1400" dirty="0"/>
              <a:t>спонсорская помощь и пожертвования, средства от коммерческой деятельности, не противоречащей законодательству Республики Казахстан.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18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82" y="26813"/>
            <a:ext cx="4743450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6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73" y="0"/>
            <a:ext cx="659105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4" t="39948" r="34470" b="30052"/>
          <a:stretch/>
        </p:blipFill>
        <p:spPr bwMode="auto">
          <a:xfrm>
            <a:off x="3419873" y="4869160"/>
            <a:ext cx="396044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4" y="1081767"/>
            <a:ext cx="40324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Подлинность образцов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Поддержание жизнеспособности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Поддержание генетической целостности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Поддержание здоровья семян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Физическая сохранность коллекций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Наличие и использование зародышевой плазмы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Наличие информации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Проактивное</a:t>
            </a:r>
            <a:r>
              <a:rPr lang="ru-RU" dirty="0"/>
              <a:t> управление генными банками </a:t>
            </a:r>
          </a:p>
        </p:txBody>
      </p:sp>
    </p:spTree>
    <p:extLst>
      <p:ext uri="{BB962C8B-B14F-4D97-AF65-F5344CB8AC3E}">
        <p14:creationId xmlns:p14="http://schemas.microsoft.com/office/powerpoint/2010/main" val="401850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66"/>
            <a:ext cx="91085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-27384"/>
            <a:ext cx="54006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СТАНДАРТЫ ПОПОЛНЕНИЯ ГЕННОГО БАНКА ЗАРОДЫШЕВОЙ ПЛАЗМОЙ </a:t>
            </a:r>
          </a:p>
          <a:p>
            <a:endParaRPr lang="ru-RU" sz="1200" dirty="0"/>
          </a:p>
          <a:p>
            <a:r>
              <a:rPr lang="ru-RU" sz="1400" b="1" dirty="0"/>
              <a:t>Стандарты </a:t>
            </a:r>
          </a:p>
          <a:p>
            <a:endParaRPr lang="ru-RU" sz="1400" b="1" dirty="0"/>
          </a:p>
          <a:p>
            <a:pPr algn="just"/>
            <a:r>
              <a:rPr lang="ru-RU" sz="1400" dirty="0"/>
              <a:t>1 Все образцы семян, поступающие в коллекцию </a:t>
            </a:r>
            <a:r>
              <a:rPr lang="ru-RU" sz="1400" dirty="0" err="1"/>
              <a:t>генбанка</a:t>
            </a:r>
            <a:r>
              <a:rPr lang="ru-RU" sz="1400" dirty="0"/>
              <a:t>, должны быть получены законным образом и с соответствующей технической документацией. </a:t>
            </a:r>
          </a:p>
          <a:p>
            <a:endParaRPr lang="ru-RU" sz="1400" dirty="0"/>
          </a:p>
          <a:p>
            <a:pPr algn="just"/>
            <a:r>
              <a:rPr lang="ru-RU" sz="1400" dirty="0"/>
              <a:t>2 Сбор семян следует проводить максимально близко ко времени созревания и до естественного осыпания семян, во избежание потенциального генетического загрязнения и для обеспечения максимального качества семян. </a:t>
            </a:r>
          </a:p>
          <a:p>
            <a:endParaRPr lang="ru-RU" sz="1400" dirty="0"/>
          </a:p>
          <a:p>
            <a:pPr algn="just"/>
            <a:r>
              <a:rPr lang="ru-RU" sz="1400" dirty="0"/>
              <a:t>3 Для обеспечения максимального качества семян, период между их сбором и помещением в контролируемые условия высушивания должен быть от 3 до 5 дней или максимально коротким, принимая во внимание то, что семена не должны подвергаться воздействию высоких температур и интенсивного света, а также то, что некоторые виды нуждаются в послеуборочном дозревании для полного развития зародыша.</a:t>
            </a:r>
          </a:p>
          <a:p>
            <a:pPr algn="just"/>
            <a:r>
              <a:rPr lang="ru-RU" sz="1400" dirty="0"/>
              <a:t> </a:t>
            </a:r>
          </a:p>
          <a:p>
            <a:pPr algn="just"/>
            <a:r>
              <a:rPr lang="ru-RU" sz="1400" dirty="0"/>
              <a:t>4 Все образцы семян должны сопровождаться по крайней мере минимальными данными о них согласно Многофункциональным паспортным дескрипторам по сельскохозяйственным культурам ФАО/ МИГРР.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5 Минимальное число растений, из которых должны быть собраны семена, составляет примерно 30–60 растений, в зависимости от системы размножения соответствующего вида</a:t>
            </a:r>
          </a:p>
        </p:txBody>
      </p:sp>
    </p:spTree>
    <p:extLst>
      <p:ext uri="{BB962C8B-B14F-4D97-AF65-F5344CB8AC3E}">
        <p14:creationId xmlns:p14="http://schemas.microsoft.com/office/powerpoint/2010/main" val="113452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16632"/>
            <a:ext cx="5400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СУШКИ И ХРАНЕНИЯ </a:t>
            </a:r>
          </a:p>
          <a:p>
            <a:endParaRPr lang="ru-RU" sz="1600" dirty="0"/>
          </a:p>
          <a:p>
            <a:r>
              <a:rPr lang="ru-RU" sz="1600" b="1" dirty="0"/>
              <a:t>Стандарты </a:t>
            </a:r>
          </a:p>
          <a:p>
            <a:endParaRPr lang="ru-RU" sz="1600" dirty="0"/>
          </a:p>
          <a:p>
            <a:pPr algn="just"/>
            <a:r>
              <a:rPr lang="ru-RU" sz="1600" dirty="0"/>
              <a:t>1 Все образцы семян высушиваются до равновесной влажности в контролируемых условиях при 5–20 °C и 10–25% относительной влажности, в зависимости от вида.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2 После высушивания, все образцы семян необходимо запечатать в герметичные контейнеры, приемлемые для долгосрочного хранения. В тех случаях, когда к образцам коллекции требуется частый доступ, или когда велика вероятность, что запасы семян будут исчерпаны задолго до прогнозируемого времени утраты жизнеспособности, можно хранить семена в негерметичных контейнерах.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3 Наиболее оригинальные образцы, а также дублеты, созданные для надежности сохранения, помещают на долгосрочное хранение (базовые коллекции) при температуре –18 ± 3 °C и относительной влажности в 15 ± 3%. 4.2.4 В условиях среднесрочного хранения (активные коллекции), образцы сохраняются охлажденными при температуре 5–10 °C и относительной влажности в 15 ± 3%</a:t>
            </a:r>
          </a:p>
        </p:txBody>
      </p:sp>
    </p:spTree>
    <p:extLst>
      <p:ext uri="{BB962C8B-B14F-4D97-AF65-F5344CB8AC3E}">
        <p14:creationId xmlns:p14="http://schemas.microsoft.com/office/powerpoint/2010/main" val="3723231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0"/>
            <a:ext cx="54006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МОНИТОРИНГА ЖИЗНЕСПОСОБНОСТИ СЕМЯН </a:t>
            </a:r>
          </a:p>
          <a:p>
            <a:endParaRPr lang="ru-RU" sz="1400" dirty="0"/>
          </a:p>
          <a:p>
            <a:r>
              <a:rPr lang="ru-RU" sz="1400" b="1" dirty="0"/>
              <a:t>Стандарты </a:t>
            </a:r>
          </a:p>
          <a:p>
            <a:endParaRPr lang="ru-RU" sz="1400" dirty="0"/>
          </a:p>
          <a:p>
            <a:pPr algn="just"/>
            <a:r>
              <a:rPr lang="ru-RU" sz="1400" dirty="0"/>
              <a:t>1 Первая проверка жизнеспособности семян проводится после очистки и высушивания новых поступлений, или не позднее 12 месяцев после получения образца </a:t>
            </a:r>
            <a:r>
              <a:rPr lang="ru-RU" sz="1400" dirty="0" err="1"/>
              <a:t>генбанком</a:t>
            </a:r>
            <a:r>
              <a:rPr lang="ru-RU" sz="1400" dirty="0"/>
              <a:t>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Исходный показатель всхожести должен быть не менее 85 % для большинства семян видов сельскохозяйственных культур. Для некоторых специфичных образцов, а также дикорастущих и лесных видов, у которых всхожесть обычно не достигает высокого уровня, приемлем и более низкий процент.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3 Интервалы между проверками в рамках мониторинга жизнеспособности должны соответствовать одной трети срока, в течение которого, как ожидается, жизнеспособность упадет до 85 %1 или ниже в зависимости от вида или конкретного образца от исходной жизнеспособности, но не превышать 40 лет. Если этот период ухудшения нельзя определить расчетным методом, а образцы находятся на долгосрочном хранении при –18 °C в герметически запечатанных контейнерах, этот интервал должен составлять десять лет для видов с высокой долговечностью (</a:t>
            </a:r>
            <a:r>
              <a:rPr lang="ru-RU" sz="1400" dirty="0" err="1"/>
              <a:t>макробиотиков</a:t>
            </a:r>
            <a:r>
              <a:rPr lang="ru-RU" sz="1400" dirty="0"/>
              <a:t>) и пять или менее лет для видов с невысокой долговечностью (</a:t>
            </a:r>
            <a:r>
              <a:rPr lang="ru-RU" sz="1400" dirty="0" err="1"/>
              <a:t>микробиотиков</a:t>
            </a:r>
            <a:r>
              <a:rPr lang="ru-RU" sz="1400" dirty="0"/>
              <a:t>).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4 Порог жизнеспособности для восстановления всхожести или иных управленческих решений, например, повторного сбора, должен быть на уровне 85 % или ниже, в зависимости от вида или исходной жизнеспособности конкретных образцов.</a:t>
            </a:r>
          </a:p>
        </p:txBody>
      </p:sp>
    </p:spTree>
    <p:extLst>
      <p:ext uri="{BB962C8B-B14F-4D97-AF65-F5344CB8AC3E}">
        <p14:creationId xmlns:p14="http://schemas.microsoft.com/office/powerpoint/2010/main" val="2216883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0"/>
            <a:ext cx="547260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ВОССТАНОВЛЕНИЯ ВСХОЖЕСТИ И РАЗМНОЖЕНИЯ </a:t>
            </a:r>
          </a:p>
          <a:p>
            <a:endParaRPr lang="ru-RU" sz="1600" dirty="0"/>
          </a:p>
          <a:p>
            <a:r>
              <a:rPr lang="ru-RU" sz="1600" b="1" dirty="0"/>
              <a:t>Стандарты </a:t>
            </a:r>
          </a:p>
          <a:p>
            <a:endParaRPr lang="ru-RU" sz="1600" dirty="0"/>
          </a:p>
          <a:p>
            <a:pPr algn="just"/>
            <a:r>
              <a:rPr lang="ru-RU" sz="1600" dirty="0"/>
              <a:t>1 Восстановление всхожести и размножение следует проводить тогда, когда жизнеспособность образца падает ниже 85 % от первоначальной жизнеспособности, или когда оставшееся количество семян меньше, чем требуется для выращивания трех репрезентативных популяций образца. Для восстановления этих образцов следует использовать наиболее оригинальный образец.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2 Восстановление всхожести необходимо проводить таким образом, чтобы не нарушить генетическую целостность конкретного образца. Необходимо предпринимать меры, специфические для конкретного вида, чтобы исключить примеси или генетическое засорение в результате переноса пыльцы от других образцов того же вида или от других видов, растущих вокруг полей, где проводится восстановление всхожести.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3 По возможности, как минимум 50 семян оригинальных и последующих наиболее оригинальных образцов следует помещать на долгосрочное хранение в качестве справочного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913114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0"/>
            <a:ext cx="54726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ОПИСАНИЯ </a:t>
            </a:r>
          </a:p>
          <a:p>
            <a:endParaRPr lang="ru-RU" dirty="0"/>
          </a:p>
          <a:p>
            <a:pPr algn="just"/>
            <a:r>
              <a:rPr lang="ru-RU" sz="1400" dirty="0"/>
              <a:t>1 В течение пяти – семи лет с момента поступления образцов в </a:t>
            </a:r>
            <a:r>
              <a:rPr lang="ru-RU" sz="1400" dirty="0" err="1"/>
              <a:t>генбанк</a:t>
            </a:r>
            <a:r>
              <a:rPr lang="ru-RU" sz="1400" dirty="0"/>
              <a:t> или во время первого восстановления их всхожести должно быть проведено описание около 60 % этих образцов.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Для описания используются стандарты и шкалы для измерения параметров, а описательные данные, соответствующие принятым международным </a:t>
            </a:r>
            <a:r>
              <a:rPr lang="ru-RU" sz="1400" dirty="0" err="1"/>
              <a:t>деcкрипторам</a:t>
            </a:r>
            <a:r>
              <a:rPr lang="ru-RU" sz="1400" dirty="0"/>
              <a:t>, предоставляются в открытое пользование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2934811"/>
            <a:ext cx="547260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ОЦЕНКИ</a:t>
            </a:r>
          </a:p>
          <a:p>
            <a:endParaRPr lang="ru-RU" dirty="0"/>
          </a:p>
          <a:p>
            <a:pPr algn="just"/>
            <a:r>
              <a:rPr lang="ru-RU" sz="1400" dirty="0"/>
              <a:t>1 Оценочные данные о сохраняемых в </a:t>
            </a:r>
            <a:r>
              <a:rPr lang="ru-RU" sz="1400" dirty="0" err="1"/>
              <a:t>генбанке</a:t>
            </a:r>
            <a:r>
              <a:rPr lang="ru-RU" sz="1400" dirty="0"/>
              <a:t> образцах должны быть получены по признакам, включенным в согласованные на международном уровне перечни дескрипторов по сельскохозяйственным культурам. Формат этих данных должен основываться на применении стандартов и шкал для измерения параметров.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Данные по оценке должны быть получены для как можно большего количества образцов посредством проведения в соответствующих случаях лабораторного, тепличного и/или полевого изучения.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3 Оценку следует проводить, по крайней мере, в трех экологически разных местах и собирать данные в течение как минимум трех лет</a:t>
            </a:r>
          </a:p>
        </p:txBody>
      </p:sp>
    </p:spTree>
    <p:extLst>
      <p:ext uri="{BB962C8B-B14F-4D97-AF65-F5344CB8AC3E}">
        <p14:creationId xmlns:p14="http://schemas.microsoft.com/office/powerpoint/2010/main" val="409499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66"/>
            <a:ext cx="91085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-21566"/>
            <a:ext cx="54726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ДОКУМЕНТИРОВАНИЯ </a:t>
            </a:r>
          </a:p>
          <a:p>
            <a:endParaRPr lang="ru-RU" sz="1000" dirty="0"/>
          </a:p>
          <a:p>
            <a:pPr algn="just"/>
            <a:r>
              <a:rPr lang="ru-RU" sz="1400" dirty="0"/>
              <a:t>1 Паспортные данные всех без исключения образцов следует документировать, используя Многофункциональные паспортные дескрипторы по сельскохозяйственным культурам ФАО/МИГРР.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Все данные и информация, собранные </a:t>
            </a:r>
            <a:r>
              <a:rPr lang="ru-RU" sz="1400" dirty="0" err="1"/>
              <a:t>генбанком</a:t>
            </a:r>
            <a:r>
              <a:rPr lang="ru-RU" sz="1400" dirty="0"/>
              <a:t> по всем аспектам сохранения и использования материала, учитываются в базе данных, спроектированной надлежащим образом.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0517" y="2205910"/>
            <a:ext cx="547260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РАССЫЛКИ И ОБМЕНА </a:t>
            </a:r>
          </a:p>
          <a:p>
            <a:endParaRPr lang="ru-RU" sz="1000" dirty="0"/>
          </a:p>
          <a:p>
            <a:pPr algn="just"/>
            <a:r>
              <a:rPr lang="ru-RU" sz="1400" dirty="0"/>
              <a:t>1 Рассылка семян должна осуществляться в соответствии с национальным законодательством и соответствующими международными договорами и конвенциями.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Образцы семян предоставляются вместе со всеми необходимыми документами, требуемыми страной-получателем.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3 Временной промежуток между получением заявки на семена и их отправкой должен быть минимальным.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4 Для большинства видов, предоставляемый образец включает как минимум 30–50 жизнеспособных семян. Это касается образцов, семена которых имеются в достаточном количестве. Что касается образцов, запас семян которых в момент поступления заявки мал и нет образцов, которые можно было бы предложить в качестве альтернативы, то такие образцы предоставляются после их размножения, по получении повторной заявки. Для некоторых видов растений и типов исследований, предоставляемый образец может содержать меньшее количество семян</a:t>
            </a:r>
          </a:p>
        </p:txBody>
      </p:sp>
    </p:spTree>
    <p:extLst>
      <p:ext uri="{BB962C8B-B14F-4D97-AF65-F5344CB8AC3E}">
        <p14:creationId xmlns:p14="http://schemas.microsoft.com/office/powerpoint/2010/main" val="282960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849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ОБЩИЕ ПОЛОЖЕНИЯ</a:t>
            </a:r>
          </a:p>
          <a:p>
            <a:r>
              <a:rPr lang="ru-RU" b="1" dirty="0"/>
              <a:t> </a:t>
            </a:r>
            <a:endParaRPr lang="ru-RU" sz="1600" dirty="0"/>
          </a:p>
          <a:p>
            <a:pPr lvl="1" indent="-457200" algn="just">
              <a:buFont typeface="+mj-lt"/>
              <a:buAutoNum type="arabicPeriod"/>
            </a:pPr>
            <a:r>
              <a:rPr lang="ru-RU" sz="2000" dirty="0"/>
              <a:t>Настоящее положение определяет порядок и правила работы Генетического банка сельскохозяйственных растений (далее – </a:t>
            </a:r>
            <a:r>
              <a:rPr lang="ru-RU" sz="2000" dirty="0" err="1"/>
              <a:t>Генбанк</a:t>
            </a:r>
            <a:r>
              <a:rPr lang="ru-RU" sz="2000" dirty="0"/>
              <a:t> РК).</a:t>
            </a:r>
          </a:p>
          <a:p>
            <a:pPr lvl="1" indent="-457200" algn="just">
              <a:buFont typeface="+mj-lt"/>
              <a:buAutoNum type="arabicPeriod"/>
            </a:pPr>
            <a:r>
              <a:rPr lang="ru-RU" sz="2000" dirty="0"/>
              <a:t> Единый </a:t>
            </a:r>
            <a:r>
              <a:rPr lang="ru-RU" sz="2000" dirty="0" err="1"/>
              <a:t>Генбанк</a:t>
            </a:r>
            <a:r>
              <a:rPr lang="ru-RU" sz="2000" dirty="0"/>
              <a:t> РК организован решением Правления НАО «Национального аграрного научно-образовательного центра» (далее – НАНОЦ) 2022г.</a:t>
            </a:r>
          </a:p>
          <a:p>
            <a:pPr lvl="1" indent="-457200" algn="just">
              <a:buFont typeface="+mj-lt"/>
              <a:buAutoNum type="arabicPeriod"/>
            </a:pPr>
            <a:r>
              <a:rPr lang="ru-RU" sz="2000" dirty="0"/>
              <a:t> </a:t>
            </a:r>
            <a:r>
              <a:rPr lang="ru-RU" sz="2000" dirty="0" err="1"/>
              <a:t>Генбанк</a:t>
            </a:r>
            <a:r>
              <a:rPr lang="ru-RU" sz="2000" dirty="0"/>
              <a:t> РК является структурным подразделением ТОО </a:t>
            </a:r>
            <a:r>
              <a:rPr lang="ru-RU" sz="2000" dirty="0" err="1"/>
              <a:t>КазНИИ</a:t>
            </a:r>
            <a:r>
              <a:rPr lang="ru-RU" sz="2000" dirty="0"/>
              <a:t> земледелия и растениеводства (далее Института), осуществляющим организацию и координацию работ с генетическими коллекциями растений и их диких сородичей.</a:t>
            </a:r>
          </a:p>
          <a:p>
            <a:pPr lvl="1" indent="-457200" algn="just">
              <a:buFont typeface="+mj-lt"/>
              <a:buAutoNum type="arabicPeriod"/>
            </a:pPr>
            <a:r>
              <a:rPr lang="ru-RU" sz="2000" dirty="0"/>
              <a:t>На базе </a:t>
            </a:r>
            <a:r>
              <a:rPr lang="ru-RU" sz="2000" dirty="0" err="1"/>
              <a:t>Генбанк</a:t>
            </a:r>
            <a:r>
              <a:rPr lang="ru-RU" sz="2000" dirty="0"/>
              <a:t> РК создается Национальная сетевая коллекция генетических ресурсов сельскохозяйственных растений</a:t>
            </a:r>
          </a:p>
          <a:p>
            <a:pPr lvl="1" indent="-457200" algn="just">
              <a:buFont typeface="+mj-lt"/>
              <a:buAutoNum type="arabicPeriod"/>
            </a:pPr>
            <a:r>
              <a:rPr lang="ru-RU" sz="2000" dirty="0"/>
              <a:t> В своей деятельности </a:t>
            </a:r>
            <a:r>
              <a:rPr lang="ru-RU" sz="2000" dirty="0" err="1"/>
              <a:t>Генбанк</a:t>
            </a:r>
            <a:r>
              <a:rPr lang="ru-RU" sz="2000" dirty="0"/>
              <a:t> РК руководствуется требованиями действующих законов Республики Казахстан «Об образовании», «О науке»; настоящим Положением и инструкциями о правах и обязанностях.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ru-RU" sz="2000" dirty="0" err="1"/>
              <a:t>Генбанк</a:t>
            </a:r>
            <a:r>
              <a:rPr lang="ru-RU" sz="2000" dirty="0"/>
              <a:t> РК возглавляет руководитель, который назначается на должность и освобождается от </a:t>
            </a:r>
            <a:r>
              <a:rPr lang="kk-KZ" sz="2000" dirty="0"/>
              <a:t>занимаемой должности</a:t>
            </a:r>
            <a:r>
              <a:rPr lang="ru-RU" sz="2000" dirty="0"/>
              <a:t> Председателем Правления Института.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ru-RU" sz="2000" dirty="0"/>
              <a:t>Юридический адрес: ул. </a:t>
            </a:r>
            <a:r>
              <a:rPr lang="ru-RU" sz="2000" dirty="0" err="1"/>
              <a:t>Ерлепесова</a:t>
            </a:r>
            <a:r>
              <a:rPr lang="ru-RU" sz="2000" dirty="0"/>
              <a:t> 1, п. </a:t>
            </a:r>
            <a:r>
              <a:rPr lang="ru-RU" sz="2000" dirty="0" err="1"/>
              <a:t>Алмалыбак</a:t>
            </a:r>
            <a:r>
              <a:rPr lang="ru-RU" sz="2000" dirty="0"/>
              <a:t>, </a:t>
            </a:r>
            <a:r>
              <a:rPr lang="ru-RU" sz="2000" dirty="0" err="1"/>
              <a:t>Карасайский</a:t>
            </a:r>
            <a:r>
              <a:rPr lang="ru-RU" sz="2000" dirty="0"/>
              <a:t> район, </a:t>
            </a:r>
            <a:r>
              <a:rPr lang="ru-RU" sz="2000" dirty="0" err="1"/>
              <a:t>Алматинская</a:t>
            </a:r>
            <a:r>
              <a:rPr lang="ru-RU" sz="2000" dirty="0"/>
              <a:t> область.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695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0"/>
            <a:ext cx="54726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ДУБЛИРОВАНИЯ ДЛЯ ОБЕСПЕЧЕНИЯ НАДЕЖНОСТИ СОХРАНЕНИЯ </a:t>
            </a:r>
          </a:p>
          <a:p>
            <a:endParaRPr lang="ru-RU" dirty="0"/>
          </a:p>
          <a:p>
            <a:pPr algn="just"/>
            <a:r>
              <a:rPr lang="ru-RU" sz="1500" dirty="0"/>
              <a:t>1 Дублет каждого оригинального образца, созданный в целях обеспечения надежности сохранения, должен храниться в географически удаленном районе, в таких же или лучших условиях, чем в основном </a:t>
            </a:r>
            <a:r>
              <a:rPr lang="ru-RU" sz="1500" dirty="0" err="1"/>
              <a:t>генбанке</a:t>
            </a:r>
            <a:r>
              <a:rPr lang="ru-RU" sz="1500" dirty="0"/>
              <a:t>. 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2 Каждый дублет, созданный в целях обеспечения надежности сохранения, снабжен соответствующей, связанной с ним, информацией.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3022208"/>
            <a:ext cx="547260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БЕЗОПАСНОСТИ И ПЕРСОНАЛА </a:t>
            </a:r>
          </a:p>
          <a:p>
            <a:endParaRPr lang="ru-RU" dirty="0"/>
          </a:p>
          <a:p>
            <a:pPr algn="just"/>
            <a:r>
              <a:rPr lang="ru-RU" sz="1500" dirty="0"/>
              <a:t>1 У </a:t>
            </a:r>
            <a:r>
              <a:rPr lang="ru-RU" sz="1500" dirty="0" err="1"/>
              <a:t>генбанка</a:t>
            </a:r>
            <a:r>
              <a:rPr lang="ru-RU" sz="1500" dirty="0"/>
              <a:t> должна быть стратегия управления рисками, которая, помимо прочего, включает в себя меры на случай отключения электроэнергии, пожара, затопления и землетрясений. 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2 </a:t>
            </a:r>
            <a:r>
              <a:rPr lang="ru-RU" sz="1500" dirty="0" err="1"/>
              <a:t>Генбанк</a:t>
            </a:r>
            <a:r>
              <a:rPr lang="ru-RU" sz="1500" dirty="0"/>
              <a:t> должен руководствоваться местными требованиями и протоколами в области охраны труда и техники безопасности (ОТТБ) в тех случаях, когда это применимо. </a:t>
            </a:r>
          </a:p>
          <a:p>
            <a:pPr algn="just"/>
            <a:endParaRPr lang="ru-RU" sz="1500" dirty="0"/>
          </a:p>
          <a:p>
            <a:pPr algn="just"/>
            <a:r>
              <a:rPr lang="ru-RU" sz="1500" dirty="0"/>
              <a:t>3 </a:t>
            </a:r>
            <a:r>
              <a:rPr lang="ru-RU" sz="1500" dirty="0" err="1"/>
              <a:t>Генбанк</a:t>
            </a:r>
            <a:r>
              <a:rPr lang="ru-RU" sz="1500" dirty="0"/>
              <a:t> нанимает необходимый персонал для выполнения всех основных обязанностей, требующихся для того, чтобы </a:t>
            </a:r>
            <a:r>
              <a:rPr lang="ru-RU" sz="1500" dirty="0" err="1"/>
              <a:t>генбанк</a:t>
            </a:r>
            <a:r>
              <a:rPr lang="ru-RU" sz="1500" dirty="0"/>
              <a:t> мог пополнять коллекции, сохранять и распространять зародышевую плазму в соответствии со стандартами.</a:t>
            </a:r>
          </a:p>
        </p:txBody>
      </p:sp>
    </p:spTree>
    <p:extLst>
      <p:ext uri="{BB962C8B-B14F-4D97-AF65-F5344CB8AC3E}">
        <p14:creationId xmlns:p14="http://schemas.microsoft.com/office/powerpoint/2010/main" val="2590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0"/>
            <a:ext cx="547260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ВЫБОРА МЕСТА ДЛЯ ПОЛЕВЫХ ГЕНБАНКОВ</a:t>
            </a:r>
          </a:p>
          <a:p>
            <a:endParaRPr lang="ru-RU" sz="1400" dirty="0"/>
          </a:p>
          <a:p>
            <a:pPr algn="just"/>
            <a:r>
              <a:rPr lang="ru-RU" sz="1400" dirty="0"/>
              <a:t>1 Агроэкологические условия (климат, высота над уровнем моря, почва, дренаж) участка для полевого </a:t>
            </a:r>
            <a:r>
              <a:rPr lang="ru-RU" sz="1400" dirty="0" err="1"/>
              <a:t>генбанка</a:t>
            </a:r>
            <a:r>
              <a:rPr lang="ru-RU" sz="1400" dirty="0"/>
              <a:t> по возможности должны быть такими же, как и условия окружающей среды, в которой собранные растительные материалы произрастали или были собраны.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Участок полевого </a:t>
            </a:r>
            <a:r>
              <a:rPr lang="ru-RU" sz="1400" dirty="0" err="1"/>
              <a:t>генбанка</a:t>
            </a:r>
            <a:r>
              <a:rPr lang="ru-RU" sz="1400" dirty="0"/>
              <a:t> должен быть расположен таким образом, чтобы свести к минимуму риски природных и техногенных катастроф и опасностей, таких как вредители, болезни, ущерб от животных, наводнения, засухи, пожары, ущерб от снегопадов и заморозков, извержений вулканов, града, кражи или вандализма.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3 Для тех видов, которые используются для производства семян в целях рассылки, участок полевого </a:t>
            </a:r>
            <a:r>
              <a:rPr lang="ru-RU" sz="1400" dirty="0" err="1"/>
              <a:t>генбанка</a:t>
            </a:r>
            <a:r>
              <a:rPr lang="ru-RU" sz="1400" dirty="0"/>
              <a:t> должен быть расположен таким образом, чтобы свести к минимуму риски генетического загрязнения от культур или диких популяций того же вида для поддержания генетической целостности.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4 Полевой </a:t>
            </a:r>
            <a:r>
              <a:rPr lang="ru-RU" sz="1400" dirty="0" err="1"/>
              <a:t>генбанк</a:t>
            </a:r>
            <a:r>
              <a:rPr lang="ru-RU" sz="1400" dirty="0"/>
              <a:t> должен иметь гарантированные права на использование земли, а участок должен быть достаточно большим, чтобы позволить расширение коллекции в будущем.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5 Участок полевого генного банка должен быть легко доступным для персонала и доставки различных грузов, иметь удобное снабжение водой и надлежащие условия для размножения материала и карантина. </a:t>
            </a:r>
          </a:p>
        </p:txBody>
      </p:sp>
    </p:spTree>
    <p:extLst>
      <p:ext uri="{BB962C8B-B14F-4D97-AF65-F5344CB8AC3E}">
        <p14:creationId xmlns:p14="http://schemas.microsoft.com/office/powerpoint/2010/main" val="2928945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0"/>
            <a:ext cx="54726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ЗАКЛАДКИ ПОЛЕВЫХ КОЛЛЕКЦИЙ </a:t>
            </a:r>
          </a:p>
          <a:p>
            <a:endParaRPr lang="ru-RU" dirty="0"/>
          </a:p>
          <a:p>
            <a:pPr algn="just"/>
            <a:r>
              <a:rPr lang="ru-RU" sz="1400" dirty="0"/>
              <a:t>1 В коллекции должно сохраняться достаточное количество растений для охвата генетического разнообразия отдельного образца и для обеспечения безопасности образцов.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Необходимо составить четкий план полевого </a:t>
            </a:r>
            <a:r>
              <a:rPr lang="ru-RU" sz="1400" dirty="0" err="1"/>
              <a:t>генбанка</a:t>
            </a:r>
            <a:r>
              <a:rPr lang="ru-RU" sz="1400" dirty="0"/>
              <a:t>, на котором будет отмечено точное местоположение каждого образца на участке.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3 Необходимо соблюдать надлежащую агротехнику с учетом микросреды, времени посадки, подвоя, режима полива, борьбы с вредителями, болезнями и сорняками.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3161288"/>
            <a:ext cx="54726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АГРОТЕХНИКИ </a:t>
            </a:r>
          </a:p>
          <a:p>
            <a:endParaRPr lang="ru-RU" dirty="0"/>
          </a:p>
          <a:p>
            <a:pPr algn="just"/>
            <a:r>
              <a:rPr lang="ru-RU" sz="1400" dirty="0"/>
              <a:t>1 Растения и почву необходимо регулярно проверять на предмет наличия вредителей и болезней.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2 Для обеспечения удовлетворительного роста растений следует применять соответствующие приемы возделывания, такие как внесение удобрений, орошение, подрезку, подвязывание к опорам, прививку на подвой и прополку. 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/>
              <a:t>3 Мониторинг генетической идентичности каждого образца должен осуществляться путем обеспечения надлежащей изоляции образцов там, где это необходимо, предотвращения их взаимопроникновения, нанесения надлежащей маркировки и картирования участков, а также периодической оценки подлинности образца морфологическими и молекулярными методами.</a:t>
            </a:r>
          </a:p>
        </p:txBody>
      </p:sp>
    </p:spTree>
    <p:extLst>
      <p:ext uri="{BB962C8B-B14F-4D97-AF65-F5344CB8AC3E}">
        <p14:creationId xmlns:p14="http://schemas.microsoft.com/office/powerpoint/2010/main" val="779376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0"/>
            <a:ext cx="54726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ВОССТАНОВЛЕНИЯ ВСХОЖЕСТИ И РАЗМНОЖЕНИЯ </a:t>
            </a:r>
          </a:p>
          <a:p>
            <a:endParaRPr lang="ru-RU" sz="1400" dirty="0"/>
          </a:p>
          <a:p>
            <a:pPr algn="just"/>
            <a:r>
              <a:rPr lang="ru-RU" sz="1400" dirty="0"/>
              <a:t>1 У каждого образца в полевой коллекции должна быть восстановлена всхожесть, если жизнеспособность и/или численность растений снижается до критического уровня. Это делается для того, чтобы вернуть образец в первоначальное состояние, а также обеспечить его разнообразие и генетическую целостность. </a:t>
            </a:r>
          </a:p>
          <a:p>
            <a:pPr algn="just"/>
            <a:endParaRPr lang="ru-RU" sz="800" dirty="0"/>
          </a:p>
          <a:p>
            <a:pPr algn="just"/>
            <a:r>
              <a:rPr lang="ru-RU" sz="1400" dirty="0"/>
              <a:t>2 Для размножения следует использовать типичный и здоровый растительный материал. </a:t>
            </a:r>
          </a:p>
          <a:p>
            <a:pPr algn="just"/>
            <a:endParaRPr lang="ru-RU" sz="800" dirty="0"/>
          </a:p>
          <a:p>
            <a:pPr algn="just"/>
            <a:r>
              <a:rPr lang="ru-RU" sz="1400" dirty="0"/>
              <a:t>3 Информацию о циклах и процедурах восстановления всхожести растений, включая дату, подлинность образцов, этикетки и карты, необходимо надлежащим образом задокументировать и включить в информационную систему </a:t>
            </a:r>
            <a:r>
              <a:rPr lang="ru-RU" sz="1400" dirty="0" err="1"/>
              <a:t>генбанка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3717032"/>
            <a:ext cx="547260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СТАНДАРТЫ ДОКУМЕНТИРОВАНИЯ </a:t>
            </a:r>
          </a:p>
          <a:p>
            <a:endParaRPr lang="ru-RU" sz="1400" dirty="0"/>
          </a:p>
          <a:p>
            <a:pPr algn="just"/>
            <a:r>
              <a:rPr lang="ru-RU" sz="1400" dirty="0"/>
              <a:t>1 Паспортные данные должны также включать данные инвентаризации, карту и координаты земельного участка, данные по восстановлению всхожести, описание, оценку, заявки на семена, сведения о распространении и отзывы пользователей. </a:t>
            </a:r>
          </a:p>
          <a:p>
            <a:pPr algn="just"/>
            <a:endParaRPr lang="ru-RU" sz="800" dirty="0"/>
          </a:p>
          <a:p>
            <a:pPr algn="just"/>
            <a:r>
              <a:rPr lang="ru-RU" sz="1400" dirty="0"/>
              <a:t>2 Агротехнические процессы и методы культивирования необходимо протоколировать и документировать. </a:t>
            </a:r>
          </a:p>
          <a:p>
            <a:pPr algn="just"/>
            <a:endParaRPr lang="ru-RU" sz="800" dirty="0"/>
          </a:p>
          <a:p>
            <a:r>
              <a:rPr lang="ru-RU" sz="1400" dirty="0"/>
              <a:t>3 Данные, указанные в пунктах 5.8.1. и 5.8.2, должны храниться вместе с внесенными в них изменениями в соответствующей системе баз данных по утвержденным международным стандартам формата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32286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ОСНОВНАЯ ЦЕЛЬ И ЗАДАЧИ</a:t>
            </a:r>
          </a:p>
          <a:p>
            <a:r>
              <a:rPr lang="ru-RU" sz="2400" dirty="0"/>
              <a:t> </a:t>
            </a:r>
          </a:p>
          <a:p>
            <a:pPr algn="just"/>
            <a:r>
              <a:rPr lang="ru-RU" sz="2400" b="1" dirty="0"/>
              <a:t>Цель</a:t>
            </a:r>
            <a:r>
              <a:rPr lang="ru-RU" sz="2400" dirty="0"/>
              <a:t> - обеспечение сохранения и использования генетических ресурсов сельскохозяйственных растений и диких сородичей для обеспечения продовольственной безопасности.</a:t>
            </a:r>
          </a:p>
          <a:p>
            <a:pPr algn="just"/>
            <a:r>
              <a:rPr lang="ru-RU" sz="2400" b="1" dirty="0"/>
              <a:t>Задачи</a:t>
            </a:r>
            <a:r>
              <a:rPr lang="ru-RU" sz="2400" dirty="0"/>
              <a:t>: пополнение, хранение, изучение и использование генетических ресурсов растений для обеспечения развития фундаментальных и прикладных исследований в области селекции, биотехнологии, молекулярной генетики, физиологии, биохимии в создании продуктивных, качественных и устойчивых сортов и гибридов сельскохозяйственных растений.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3200" b="1" dirty="0"/>
              <a:t>ОРГАНИЗАЦИОННАЯ СТРУКТУРА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400" dirty="0"/>
              <a:t>Структура и численность сотрудников </a:t>
            </a:r>
            <a:r>
              <a:rPr lang="ru-RU" sz="2400" dirty="0" err="1"/>
              <a:t>Генбанка</a:t>
            </a:r>
            <a:r>
              <a:rPr lang="ru-RU" sz="2400" dirty="0"/>
              <a:t> РК определяются штатным расписанием, утвержденным Председателем Правления Института.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9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/>
              <a:t>ОСНОВНЫЕ </a:t>
            </a:r>
            <a:r>
              <a:rPr lang="ru-RU" sz="2400" b="1" dirty="0"/>
              <a:t>ПОНЯТИЯ</a:t>
            </a:r>
          </a:p>
          <a:p>
            <a:r>
              <a:rPr lang="ru-RU" sz="1000" b="1" dirty="0"/>
              <a:t> </a:t>
            </a:r>
            <a:endParaRPr lang="ru-RU" sz="1000" dirty="0"/>
          </a:p>
          <a:p>
            <a:pPr marL="342900" indent="-342900">
              <a:buAutoNum type="arabicPeriod"/>
            </a:pPr>
            <a:r>
              <a:rPr lang="ru-RU" sz="2400" b="1" i="1" dirty="0"/>
              <a:t>Коллекции мировых генетических ресурсов </a:t>
            </a:r>
            <a:r>
              <a:rPr lang="ru-RU" sz="2400" b="1" i="1" dirty="0" err="1"/>
              <a:t>Генбанка</a:t>
            </a:r>
            <a:r>
              <a:rPr lang="ru-RU" sz="2400" b="1" i="1" dirty="0"/>
              <a:t>; </a:t>
            </a:r>
          </a:p>
          <a:p>
            <a:pPr algn="just"/>
            <a:r>
              <a:rPr lang="ru-RU" sz="2400" b="1" i="1" dirty="0"/>
              <a:t>2. Коллекционный образец; 3. Интродукционный каталог; </a:t>
            </a:r>
          </a:p>
          <a:p>
            <a:pPr algn="just"/>
            <a:r>
              <a:rPr lang="ru-RU" sz="2400" b="1" i="1" dirty="0"/>
              <a:t>4. Временный и Постоянный каталог; 5. Держатель коллекций.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1916832"/>
            <a:ext cx="91085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СОХРАНЯЕМЫЕ В КОЛЛЕКЦИЯХ ГЕНБАНКА КАТЕГОРИИ РАСТЕНИЙ</a:t>
            </a:r>
          </a:p>
          <a:p>
            <a:pPr algn="ctr"/>
            <a:endParaRPr lang="ru-RU" sz="1000" b="1" dirty="0"/>
          </a:p>
          <a:p>
            <a:r>
              <a:rPr lang="ru-RU" sz="2200" dirty="0"/>
              <a:t>•</a:t>
            </a:r>
            <a:r>
              <a:rPr lang="ru-RU" sz="2400" dirty="0"/>
              <a:t>местные сорта, используемые в традиционных </a:t>
            </a:r>
            <a:r>
              <a:rPr lang="ru-RU" sz="2400" dirty="0" err="1"/>
              <a:t>агроэкосистемах</a:t>
            </a:r>
            <a:r>
              <a:rPr lang="ru-RU" sz="2400" dirty="0"/>
              <a:t>;</a:t>
            </a:r>
          </a:p>
          <a:p>
            <a:r>
              <a:rPr lang="ru-RU" sz="2400" dirty="0"/>
              <a:t>•дикие и сорные виды - родичи культурных растений;</a:t>
            </a:r>
          </a:p>
          <a:p>
            <a:r>
              <a:rPr lang="ru-RU" sz="2400" dirty="0"/>
              <a:t>•селекционные сорта (возделываемые, снятые с производства или не вошедшие в государственные реестры рекомендованных к использованию сортов);</a:t>
            </a:r>
          </a:p>
          <a:p>
            <a:r>
              <a:rPr lang="ru-RU" sz="2400" dirty="0"/>
              <a:t>•ценные селекционные линии, источники и доноры хозяйственно-ценных признаков;</a:t>
            </a:r>
          </a:p>
          <a:p>
            <a:r>
              <a:rPr lang="ru-RU" sz="2400" dirty="0"/>
              <a:t>•особый генетический материал (мутанты, линии с идентифицированными аллелями генов, множественно маркированные линии, растительные формы, созданные методами генной и клеточной инженерии).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84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ТИПЫ КОЛЛЕКЦИЙ ГЕНБАНКА</a:t>
            </a:r>
          </a:p>
          <a:p>
            <a:pPr algn="ctr"/>
            <a:endParaRPr lang="ru-RU" sz="2400" b="1" dirty="0"/>
          </a:p>
          <a:p>
            <a:pPr lvl="0" algn="just"/>
            <a:r>
              <a:rPr lang="ru-RU" sz="2200" b="1" dirty="0"/>
              <a:t>• </a:t>
            </a:r>
            <a:r>
              <a:rPr lang="ru-RU" sz="2200" b="1" i="1" dirty="0"/>
              <a:t>Базовые коллекции</a:t>
            </a:r>
            <a:r>
              <a:rPr lang="ru-RU" sz="2200" dirty="0"/>
              <a:t> - включают образцы, внесенные в постоянный каталог и находящиеся на долгосрочном хранении в </a:t>
            </a:r>
            <a:r>
              <a:rPr lang="ru-RU" sz="2200" dirty="0" err="1"/>
              <a:t>Генбанке</a:t>
            </a:r>
            <a:r>
              <a:rPr lang="ru-RU" sz="2200" dirty="0"/>
              <a:t> РК (- 10°С - 18°С), а также образцы многолетних растений в полевых </a:t>
            </a:r>
            <a:r>
              <a:rPr lang="ru-RU" sz="2200" dirty="0" err="1"/>
              <a:t>генбанках</a:t>
            </a:r>
            <a:r>
              <a:rPr lang="ru-RU" sz="2200" dirty="0"/>
              <a:t>.</a:t>
            </a:r>
          </a:p>
          <a:p>
            <a:pPr algn="just"/>
            <a:r>
              <a:rPr lang="ru-RU" sz="2200" b="1" dirty="0"/>
              <a:t>• Активные (рабочие) коллекции </a:t>
            </a:r>
            <a:r>
              <a:rPr lang="ru-RU" sz="2200" dirty="0"/>
              <a:t>- образцы, среднесрочного хранения (+4°+6°С), для изучения и включения в НИР, обмена и других целей.</a:t>
            </a:r>
          </a:p>
          <a:p>
            <a:pPr lvl="0" algn="just"/>
            <a:r>
              <a:rPr lang="ru-RU" sz="2200" b="1" dirty="0"/>
              <a:t>• Дублетные коллекции </a:t>
            </a:r>
            <a:r>
              <a:rPr lang="ru-RU" sz="2200" dirty="0"/>
              <a:t>- образцы, продублированные в НИУ НАНОЦ для изучения и использования в научных и селекционных программах.</a:t>
            </a:r>
          </a:p>
          <a:p>
            <a:pPr algn="just"/>
            <a:r>
              <a:rPr lang="ru-RU" sz="2200" b="1" dirty="0"/>
              <a:t>• Генетические коллекции </a:t>
            </a:r>
            <a:r>
              <a:rPr lang="ru-RU" sz="2200" dirty="0"/>
              <a:t>- образцы, выявляющие наследственные отличия по одному или нескольким признакам.</a:t>
            </a:r>
          </a:p>
          <a:p>
            <a:pPr lvl="0" algn="just"/>
            <a:r>
              <a:rPr lang="ru-RU" sz="2200" b="1" dirty="0"/>
              <a:t>• Стержневые коллекции </a:t>
            </a:r>
            <a:r>
              <a:rPr lang="ru-RU" sz="2200" dirty="0"/>
              <a:t>- набор образцов, содержащих основное генетическое разнообразие вида.</a:t>
            </a:r>
          </a:p>
          <a:p>
            <a:pPr lvl="0" algn="just"/>
            <a:r>
              <a:rPr lang="ru-RU" sz="2200" b="1" dirty="0"/>
              <a:t>• Возвратные коллекции </a:t>
            </a:r>
            <a:r>
              <a:rPr lang="ru-RU" sz="2200" dirty="0"/>
              <a:t>- образцы, переданные на основе специальных соглашений из казахстанских, зарубежных и международных организаций на безопасное хранение в </a:t>
            </a:r>
            <a:r>
              <a:rPr lang="ru-RU" sz="2200" dirty="0" err="1"/>
              <a:t>Генбанк</a:t>
            </a:r>
            <a:r>
              <a:rPr lang="ru-RU" sz="2200" dirty="0"/>
              <a:t> РК, а также в международные центры. Ответственность за безопасное хранение образцов таких коллекций несет сохраняющая сторона.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98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ОРГАНИЗАЦИЯ ДЕЯТЕЛЬНОСТИ С КОЛЛЕКЦИЯМИ ГЕНБАНКА</a:t>
            </a:r>
          </a:p>
          <a:p>
            <a:pPr algn="ctr"/>
            <a:r>
              <a:rPr lang="ru-RU" b="1" dirty="0"/>
              <a:t> </a:t>
            </a:r>
          </a:p>
          <a:p>
            <a:r>
              <a:rPr lang="ru-RU" b="1" dirty="0"/>
              <a:t>Деятельность </a:t>
            </a:r>
            <a:r>
              <a:rPr lang="ru-RU" b="1" dirty="0" err="1"/>
              <a:t>Генбанка</a:t>
            </a:r>
            <a:r>
              <a:rPr lang="ru-RU" b="1" dirty="0"/>
              <a:t> РК включает следующие направления</a:t>
            </a:r>
            <a:r>
              <a:rPr lang="ru-RU" dirty="0"/>
              <a:t>:</a:t>
            </a:r>
          </a:p>
          <a:p>
            <a:pPr algn="just"/>
            <a:r>
              <a:rPr lang="ru-RU" sz="1600" dirty="0"/>
              <a:t>•развитие современной концепции, методов и технологий поиска, выявления мест сбора и мобилизации растительных ресурсов, необходимых для пополнения коллекций;</a:t>
            </a:r>
          </a:p>
          <a:p>
            <a:pPr algn="just"/>
            <a:r>
              <a:rPr lang="ru-RU" sz="1600" dirty="0"/>
              <a:t>•пополнение видового и сортового генетического разнообразия коллекций культурных растений и их диких родичей путем экспедиционных сборов, выписки, обмена;</a:t>
            </a:r>
          </a:p>
          <a:p>
            <a:pPr algn="just"/>
            <a:r>
              <a:rPr lang="ru-RU" sz="1600" dirty="0"/>
              <a:t>•формирование </a:t>
            </a:r>
            <a:r>
              <a:rPr lang="ru-RU" sz="1600" dirty="0" err="1"/>
              <a:t>Генбанка</a:t>
            </a:r>
            <a:r>
              <a:rPr lang="ru-RU" sz="1600" dirty="0"/>
              <a:t> мировых генетических ресурсов культурных растений и их диких родичей,  оптимального по составу, структуре и генетическому разнообразию;</a:t>
            </a:r>
          </a:p>
          <a:p>
            <a:pPr algn="just"/>
            <a:r>
              <a:rPr lang="ru-RU" sz="1600" dirty="0"/>
              <a:t>•мониторинг и поддержание всхожести сохраняемых в коллекциях образцов, их размножение, закладка на долгосрочное хранение и обеспечение гарантированного безопасного хранения;</a:t>
            </a:r>
          </a:p>
          <a:p>
            <a:pPr algn="just"/>
            <a:r>
              <a:rPr lang="ru-RU" sz="1600" dirty="0"/>
              <a:t>•скрининг коллекционных образцов, выделение источников и доноров ценных генов, а также генетических коллекций по </a:t>
            </a:r>
            <a:r>
              <a:rPr lang="ru-RU" sz="1600" dirty="0" err="1"/>
              <a:t>селекционно</a:t>
            </a:r>
            <a:r>
              <a:rPr lang="ru-RU" sz="1600" dirty="0"/>
              <a:t>-значимым признакам для нужд селекции и производства;</a:t>
            </a:r>
          </a:p>
          <a:p>
            <a:pPr algn="just"/>
            <a:r>
              <a:rPr lang="ru-RU" sz="1600" dirty="0"/>
              <a:t>•формирование и ведение унифицированных баз данных генетических ресурсов растений, а также информационно-поисковой системы для управления этими базами;</a:t>
            </a:r>
          </a:p>
          <a:p>
            <a:pPr algn="just"/>
            <a:r>
              <a:rPr lang="ru-RU" sz="1600" dirty="0"/>
              <a:t>•обеспечение различных  учреждений Казахстана коллекционными образцами и информацией о них для проведения научных исследований, селекционных работ и обучения;</a:t>
            </a:r>
          </a:p>
          <a:p>
            <a:pPr algn="just"/>
            <a:r>
              <a:rPr lang="ru-RU" sz="1600" dirty="0"/>
              <a:t>•развитие международного сотрудничества на двусторонней и многосторонней основе и интеграция в мировую систему </a:t>
            </a:r>
            <a:r>
              <a:rPr lang="ru-RU" sz="1600" dirty="0" err="1"/>
              <a:t>генбанков</a:t>
            </a:r>
            <a:r>
              <a:rPr lang="ru-RU" sz="1600" dirty="0"/>
              <a:t> семян;</a:t>
            </a:r>
          </a:p>
          <a:p>
            <a:pPr algn="just"/>
            <a:r>
              <a:rPr lang="ru-RU" sz="1600" dirty="0"/>
              <a:t>•подготовка кадров высшей квалификации в области сбора, сохранения и изучения мировых генетических ресурсов культурных растений и их диких родичей;</a:t>
            </a:r>
          </a:p>
          <a:p>
            <a:pPr algn="just"/>
            <a:r>
              <a:rPr lang="ru-RU" sz="1600" dirty="0"/>
              <a:t>•информирование научной и широкой общественности о состоянии и достижениях в изучении и использовании генетических ресурсов культурных растений и их диких родичей в Казахстане и мире.</a:t>
            </a:r>
          </a:p>
          <a:p>
            <a:pPr algn="just"/>
            <a:r>
              <a:rPr lang="ru-RU" sz="1600" dirty="0"/>
              <a:t>•научно-методическое руководство </a:t>
            </a:r>
            <a:r>
              <a:rPr lang="ru-RU" sz="1600" dirty="0" err="1"/>
              <a:t>оганизациями</a:t>
            </a:r>
            <a:r>
              <a:rPr lang="ru-RU" sz="1600" dirty="0"/>
              <a:t> - держателями коллекций, координация проводимых ими исследований, контроль за формированием, составом и условиями содержания образцов коллекций, а также их документированием.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16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b="1" dirty="0"/>
              <a:t>ПРАВА И ОБЯЗАННОСТИ ДЕРЖАТЕЛЕЙ КОЛЛЕКЦИЙ</a:t>
            </a:r>
          </a:p>
          <a:p>
            <a:pPr lvl="1" algn="ctr"/>
            <a:endParaRPr lang="ru-RU" b="1" dirty="0"/>
          </a:p>
          <a:p>
            <a:pPr marL="0" lvl="1" algn="just"/>
            <a:r>
              <a:rPr lang="ru-RU" sz="2200" dirty="0"/>
              <a:t>• Держателями и хранителями оригинальных и дублетных коллекций являются НИУ системы НАНОЦ в соответствии с Положением о казахстанских коллекциях генетических ресурсов культурных растений и их диких сородичей и гарантируют их надежное сохранение.</a:t>
            </a:r>
          </a:p>
          <a:p>
            <a:pPr marL="0" lvl="1" algn="just"/>
            <a:endParaRPr lang="ru-RU" sz="2200" dirty="0"/>
          </a:p>
          <a:p>
            <a:pPr marL="0" lvl="1" algn="just"/>
            <a:r>
              <a:rPr lang="ru-RU" sz="2200" dirty="0"/>
              <a:t>• Держатели коллекций генетических ресурсов культурных растений и их диких родичей системы МСХРК осуществляют свою деятельность в тесном научно-методическом сотрудничестве с </a:t>
            </a:r>
            <a:r>
              <a:rPr lang="ru-RU" sz="2200" dirty="0" err="1"/>
              <a:t>Генбанком</a:t>
            </a:r>
            <a:r>
              <a:rPr lang="ru-RU" sz="2200" dirty="0"/>
              <a:t> РК и руководствуются положениями, инструкциями и руководящими документами по работе с коллекциями, разработанными </a:t>
            </a:r>
            <a:r>
              <a:rPr lang="ru-RU" sz="2200" dirty="0" err="1"/>
              <a:t>Генбанком</a:t>
            </a:r>
            <a:r>
              <a:rPr lang="ru-RU" sz="2200" dirty="0"/>
              <a:t> РК . Информация о находящихся в этих коллекциях образцах вносится в общереспубликанскую базу данных.</a:t>
            </a:r>
          </a:p>
          <a:p>
            <a:pPr marL="0" lvl="1" algn="just"/>
            <a:endParaRPr lang="ru-RU" sz="2200" dirty="0"/>
          </a:p>
          <a:p>
            <a:pPr marL="0" lvl="1" algn="just"/>
            <a:r>
              <a:rPr lang="ru-RU" sz="2200" dirty="0"/>
              <a:t>• Ценные и уникальные образцы генетических ресурсов культурных растений и их диких родичей передаются в </a:t>
            </a:r>
            <a:r>
              <a:rPr lang="ru-RU" sz="2200" dirty="0" err="1"/>
              <a:t>Генбанк</a:t>
            </a:r>
            <a:r>
              <a:rPr lang="ru-RU" sz="2200" dirty="0"/>
              <a:t> на гарантированное безопасное дублетное хранение на основе специального соглашения о передаче коллекционного материала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94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800" b="1" dirty="0"/>
              <a:t>Обязанности </a:t>
            </a:r>
            <a:r>
              <a:rPr lang="kk-KZ" sz="2800" b="1" dirty="0"/>
              <a:t>Нацгенбанка</a:t>
            </a:r>
            <a:r>
              <a:rPr lang="ru-RU" sz="2800" dirty="0"/>
              <a:t>:</a:t>
            </a:r>
          </a:p>
          <a:p>
            <a:pPr lvl="1" algn="ctr"/>
            <a:endParaRPr lang="ru-RU" sz="2400" dirty="0"/>
          </a:p>
          <a:p>
            <a:pPr algn="just"/>
            <a:r>
              <a:rPr lang="ru-RU" sz="2200" dirty="0"/>
              <a:t>•непосредственно принимать участие в разработке законодательных, правовых и нормативных документов, определяющих механизмы формирования и управления коллекциями, правил и рекомендаций по их содержанию, хранению, доступу, передаче и использованию коллекционных образцов;</a:t>
            </a:r>
          </a:p>
          <a:p>
            <a:pPr algn="just"/>
            <a:r>
              <a:rPr lang="ru-RU" sz="2200" dirty="0"/>
              <a:t>•координировать деятельность других держателей казахстанских коллекций на национальном и международном уровнях путем создания </a:t>
            </a:r>
            <a:r>
              <a:rPr lang="ru-RU" sz="2200" i="1" u="sng" dirty="0"/>
              <a:t>Координационного совета</a:t>
            </a:r>
            <a:r>
              <a:rPr lang="ru-RU" sz="2200" dirty="0"/>
              <a:t> по генетическим ресурсам растений и тематических рабочих групп;</a:t>
            </a:r>
          </a:p>
          <a:p>
            <a:pPr algn="just"/>
            <a:r>
              <a:rPr lang="ru-RU" sz="2200" dirty="0"/>
              <a:t>•разрабатывать методические указания по комплексу деятельности с коллекциями генетических ресурсов культурных растений и их диких родичей с последующим созданием на их основе унифицированного Руководства по работе с коллекциями;</a:t>
            </a:r>
          </a:p>
          <a:p>
            <a:pPr algn="just"/>
            <a:r>
              <a:rPr lang="ru-RU" sz="2200" dirty="0"/>
              <a:t>•координировать создание общереспубликанской компьютерной базы данных образцов генетического разнообразия культурных растений, сохраняемых в виде живых коллекций, и вести их учет в масштабе всей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15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400" b="1" dirty="0"/>
              <a:t>Функции (права) </a:t>
            </a:r>
            <a:r>
              <a:rPr lang="ru-RU" sz="2400" b="1" dirty="0" err="1"/>
              <a:t>Генбанка</a:t>
            </a:r>
            <a:r>
              <a:rPr lang="ru-RU" sz="2400" b="1" dirty="0"/>
              <a:t> РК</a:t>
            </a:r>
            <a:r>
              <a:rPr lang="ru-RU" sz="2400" dirty="0"/>
              <a:t>:</a:t>
            </a:r>
          </a:p>
          <a:p>
            <a:pPr algn="just"/>
            <a:r>
              <a:rPr lang="ru-RU" dirty="0"/>
              <a:t>•</a:t>
            </a:r>
            <a:r>
              <a:rPr lang="ru-RU" sz="1600" dirty="0"/>
              <a:t>определять и охранять на основе национального и международного законодательства право материальной и интеллектуальной собственности на коллекции генетических ресурсов растений;</a:t>
            </a:r>
          </a:p>
          <a:p>
            <a:pPr algn="just"/>
            <a:r>
              <a:rPr lang="ru-RU" sz="1600" dirty="0"/>
              <a:t>• осуществлять международное сотрудничество в области сбора, сохранения, изучения и рационального использования генетических ресурсов растений;</a:t>
            </a:r>
          </a:p>
          <a:p>
            <a:pPr algn="just"/>
            <a:r>
              <a:rPr lang="ru-RU" sz="1600" dirty="0"/>
              <a:t>•разрабатывать и реализовывать мероприятия, направленные на сохранение и рациональное использование образцов коллекций </a:t>
            </a:r>
            <a:r>
              <a:rPr lang="ru-RU" sz="1600" dirty="0" err="1"/>
              <a:t>Генбанка</a:t>
            </a:r>
            <a:r>
              <a:rPr lang="ru-RU" sz="1600" dirty="0"/>
              <a:t>, в том числе сортов народной селекции на полях производителей сельскохозяйственной продукции, в крестьянских и фермерских хозяйствах, в садах;</a:t>
            </a:r>
          </a:p>
          <a:p>
            <a:r>
              <a:rPr lang="ru-RU" sz="1600" dirty="0"/>
              <a:t>•предоставлять аналитические справки и рекомендации соответствующим государственным органам о состоянии работ по сохранению и рациональному использованию генетических ресурсов растений, целесообразности сохранения </a:t>
            </a:r>
            <a:r>
              <a:rPr lang="ru-RU" sz="1600" dirty="0" err="1"/>
              <a:t>агроэкосистем</a:t>
            </a:r>
            <a:r>
              <a:rPr lang="ru-RU" sz="1600" dirty="0"/>
              <a:t>, в которых используются </a:t>
            </a:r>
            <a:r>
              <a:rPr lang="ru-RU" sz="1600" dirty="0" err="1"/>
              <a:t>староместные</a:t>
            </a:r>
            <a:r>
              <a:rPr lang="ru-RU" sz="1600" dirty="0"/>
              <a:t> сорта народной селекции, а также сохранения в природных условиях редких и исчезающих диких родичей культурных растений;</a:t>
            </a:r>
          </a:p>
          <a:p>
            <a:pPr algn="just"/>
            <a:r>
              <a:rPr lang="ru-RU" sz="1600" dirty="0"/>
              <a:t>•широко пропагандировать необходимость сохранения, бережного и рационального использования генетических ресурсов растений с целью формирования общественного сознания и повышения информированности общества об экономической, стратегической, культурной и социальной значимости растительных ресурсов.</a:t>
            </a:r>
          </a:p>
          <a:p>
            <a:pPr algn="just"/>
            <a:r>
              <a:rPr lang="ru-RU" sz="1600" dirty="0"/>
              <a:t>•на основе образцов, сохраняемых в коллекциях </a:t>
            </a:r>
            <a:r>
              <a:rPr lang="ru-RU" sz="1600" dirty="0" err="1"/>
              <a:t>Генбанка</a:t>
            </a:r>
            <a:r>
              <a:rPr lang="ru-RU" sz="1600" dirty="0"/>
              <a:t> РК, и в соответствии с Положением о коллекциях генетических ресурсов культурных растений и их диких родичей, создавать казахстанские коллекции всех категорий: </a:t>
            </a:r>
            <a:r>
              <a:rPr lang="ru-RU" sz="1600" i="1" u="sng" dirty="0"/>
              <a:t>национальные, </a:t>
            </a:r>
            <a:r>
              <a:rPr lang="ru-RU" sz="1600" i="1" u="sng" dirty="0" err="1"/>
              <a:t>исследовательско</a:t>
            </a:r>
            <a:r>
              <a:rPr lang="ru-RU" sz="1600" i="1" u="sng" dirty="0"/>
              <a:t>-селекционные, коммерческие, временные исследовательские и международные.</a:t>
            </a:r>
            <a:endParaRPr lang="ru-RU" sz="1600" dirty="0"/>
          </a:p>
          <a:p>
            <a:pPr algn="just"/>
            <a:r>
              <a:rPr lang="ru-RU" sz="1600" dirty="0"/>
              <a:t>•Принимать на основе двусторонних и многосторонних соглашений образцы коллекций генетических ресурсов растений или целые коллекции от различных организаций с целью их хранения, в том числе дублетного и возвратного хранения, изучения, оценки, размножения, передачи третьим пользователям и использования в научных и селекционных программах;</a:t>
            </a:r>
          </a:p>
          <a:p>
            <a:pPr algn="just"/>
            <a:r>
              <a:rPr lang="ru-RU" sz="1600" dirty="0"/>
              <a:t>•Представительствовать и участвовать в различных республиканских и международных организациях по генетическим ресурсам растений.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977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3399</Words>
  <Application>Microsoft Office PowerPoint</Application>
  <PresentationFormat>Экран (4:3)</PresentationFormat>
  <Paragraphs>227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ПРАВОВОЙ СТАТУС КОЛЛЕКЦИЙ ГЕНБАНКА РК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Марат Уразбеков</cp:lastModifiedBy>
  <cp:revision>26</cp:revision>
  <cp:lastPrinted>2025-02-11T04:24:46Z</cp:lastPrinted>
  <dcterms:created xsi:type="dcterms:W3CDTF">2022-10-07T08:47:54Z</dcterms:created>
  <dcterms:modified xsi:type="dcterms:W3CDTF">2025-02-11T04:29:13Z</dcterms:modified>
</cp:coreProperties>
</file>